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ur_repo_link" TargetMode="External"/><Relationship Id="rId4" Type="http://schemas.openxmlformats.org/officeDocument/2006/relationships/hyperlink" Target="https://your_demo_link" TargetMode="External"/><Relationship Id="rId1" Type="http://schemas.openxmlformats.org/officeDocument/2006/relationships/image" Target="../media/image-10-1.png"/><Relationship Id="rId3" Type="http://schemas.openxmlformats.org/officeDocument/2006/relationships/image" Target="../media/image-10-2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97462"/>
            <a:ext cx="7416403" cy="30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Torn-Image Reconstruction using Robust Registration and Seam-Aware Blending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5052774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details a fully automatic pipeline for reconstructing a single image from two torn parts, addressing challenges posed by unknown orientations, arbitrary tear edges, and varying image conditions.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52594"/>
            <a:ext cx="6355556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References &amp; Call to Action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1863209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Lowe, D. G. (2004). </a:t>
            </a:r>
            <a:pPr algn="l"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Distinctive Image Features from Scale-Invariant Keypoints.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234434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Rublee, E., Rabaud, V., Konolige, K., &amp; Bradski, G. (2011). </a:t>
            </a:r>
            <a:pPr algn="l"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ORB: An efficient alternative to SIFT or SURF.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2825472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Fischler, M. A., &amp; Bolles, R. C. (1981). </a:t>
            </a:r>
            <a:pPr algn="l"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Sample Consensus: A Paradigm for Model Fitting with Applications to Image Analysis and Automated Cartography.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370141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Burt, P. J., &amp; Adelson, E. H. (1983). </a:t>
            </a:r>
            <a:pPr algn="l"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Multiresolution Spline With Application To Image Mosaics.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18254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Canny, J. (1986). </a:t>
            </a:r>
            <a:pPr algn="l"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Computational Approach to Edge Detection.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4663678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Muja, M., &amp; Lowe, D. G. (2009). </a:t>
            </a:r>
            <a:pPr algn="l"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 Approximate Nearest Neighbours with Automatic Algorithm Configuration.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730954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Watch a short demo of our system in action and access the code repository to explore the implementation details. We welcome feedback and collaboration!</a:t>
            </a:r>
            <a:endParaRPr lang="en-US" sz="1900" dirty="0"/>
          </a:p>
        </p:txBody>
      </p:sp>
      <p:pic>
        <p:nvPicPr>
          <p:cNvPr id="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6798231"/>
            <a:ext cx="3093125" cy="678775"/>
          </a:xfrm>
          <a:prstGeom prst="rect">
            <a:avLst/>
          </a:prstGeom>
        </p:spPr>
      </p:pic>
      <p:pic>
        <p:nvPicPr>
          <p:cNvPr id="11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272" y="6798231"/>
            <a:ext cx="2012633" cy="678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227" y="528161"/>
            <a:ext cx="7705130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Introduction: The Reconstruction Challenge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72227" y="1440418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Problem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72227" y="1907977"/>
            <a:ext cx="6420445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Reassemble a single image from two torn parts, often captured by a phone camera.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72227" y="2555677"/>
            <a:ext cx="642044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Overcome significant photographic inconsistencies and damage.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72227" y="3030022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Challenges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72227" y="3497580"/>
            <a:ext cx="642044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Unknown rotations (0/90/180/270 degrees) and flips/mirroring.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72227" y="3853339"/>
            <a:ext cx="642044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Arbitrary and irregular tear edges.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72227" y="4209098"/>
            <a:ext cx="642044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texture areas, such as lined paper.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72227" y="4564856"/>
            <a:ext cx="642044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Differences in perspective and lighting conditions between parts.</a:t>
            </a:r>
            <a:endParaRPr lang="en-US" sz="14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5348" y="1463278"/>
            <a:ext cx="6099334" cy="609933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45348" y="7767876"/>
            <a:ext cx="6420445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example of torn document fragments exhibiting common challenges like rotation and lighting differences.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054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788444"/>
            <a:ext cx="5751909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Approach: An Automatic Pipeline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863798" y="3430072"/>
            <a:ext cx="6371153" cy="1581150"/>
          </a:xfrm>
          <a:prstGeom prst="roundRect">
            <a:avLst>
              <a:gd name="adj" fmla="val 426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31796" y="3598069"/>
            <a:ext cx="481251" cy="481251"/>
          </a:xfrm>
          <a:prstGeom prst="roundRect">
            <a:avLst>
              <a:gd name="adj" fmla="val 18998580"/>
            </a:avLst>
          </a:prstGeom>
          <a:solidFill>
            <a:srgbClr val="609D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074" y="3730347"/>
            <a:ext cx="216575" cy="2165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1796" y="4239697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Orientation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031796" y="4586526"/>
            <a:ext cx="603515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Exhaustive search for correct alignment.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395329" y="3430072"/>
            <a:ext cx="6371273" cy="1581150"/>
          </a:xfrm>
          <a:prstGeom prst="roundRect">
            <a:avLst>
              <a:gd name="adj" fmla="val 426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63326" y="3598069"/>
            <a:ext cx="481251" cy="481251"/>
          </a:xfrm>
          <a:prstGeom prst="roundRect">
            <a:avLst>
              <a:gd name="adj" fmla="val 18998580"/>
            </a:avLst>
          </a:prstGeom>
          <a:solidFill>
            <a:srgbClr val="609D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5605" y="3730347"/>
            <a:ext cx="216575" cy="2165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63326" y="4239697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Registration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563326" y="4586526"/>
            <a:ext cx="6035278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Precise alignment of image features.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863798" y="5171599"/>
            <a:ext cx="6371153" cy="1581150"/>
          </a:xfrm>
          <a:prstGeom prst="roundRect">
            <a:avLst>
              <a:gd name="adj" fmla="val 426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31796" y="5339596"/>
            <a:ext cx="481251" cy="481251"/>
          </a:xfrm>
          <a:prstGeom prst="roundRect">
            <a:avLst>
              <a:gd name="adj" fmla="val 18998580"/>
            </a:avLst>
          </a:prstGeom>
          <a:solidFill>
            <a:srgbClr val="609D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4074" y="5471874"/>
            <a:ext cx="216575" cy="2165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31796" y="5981224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Stitching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1031796" y="6328053"/>
            <a:ext cx="603515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Joining the reoriented and registered parts.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7395329" y="5171599"/>
            <a:ext cx="6371273" cy="1581150"/>
          </a:xfrm>
          <a:prstGeom prst="roundRect">
            <a:avLst>
              <a:gd name="adj" fmla="val 426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63326" y="5339596"/>
            <a:ext cx="481251" cy="481251"/>
          </a:xfrm>
          <a:prstGeom prst="roundRect">
            <a:avLst>
              <a:gd name="adj" fmla="val 18998580"/>
            </a:avLst>
          </a:prstGeom>
          <a:solidFill>
            <a:srgbClr val="609DF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5605" y="5471874"/>
            <a:ext cx="216575" cy="2165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63326" y="5981224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Blending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563326" y="6328053"/>
            <a:ext cx="6035278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integration of the two halves.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863798" y="6933128"/>
            <a:ext cx="12902803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goal is a fully automatic pipeline that performs orientation, registration, stitching, blending, and saves results while logging metadata in SQLite for comprehensive tracking.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7961471" cy="469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Contributions to Robust Reconstruction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30925" y="1495068"/>
            <a:ext cx="6354961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Exhaustive Orientation Search: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Utilises edge compatibility scoring to find optimal alignment for heavily damaged or rotated fragments.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30925" y="2463046"/>
            <a:ext cx="6354961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Feature Registration: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Employs SIFT/ORB + RANSAC homography for high-texture areas, falling back to edge-based alignment when features are sparse.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30925" y="3431024"/>
            <a:ext cx="635496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Seam-Aware Blending: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Minimises visible seams using advanced blending techniques tailored for torn edges.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30925" y="4098250"/>
            <a:ext cx="635496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Post-processing: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Includes border cleanup and optional enhancement for a polished final output.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30925" y="4765477"/>
            <a:ext cx="6354961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Metadata Logging: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Comprehensive logging of reconstruction parameters and confidence scores in SQLite for analysis and reproducibility.</a:t>
            </a:r>
            <a:endParaRPr lang="en-US" sz="14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2134" y="1537454"/>
            <a:ext cx="5719405" cy="571940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52134" y="7468314"/>
            <a:ext cx="635496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representation of robust feature matching, critical for accurate image registration.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30580"/>
            <a:ext cx="8232577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Literature Review: Foundations and Gaps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863798" y="1774627"/>
            <a:ext cx="4160996" cy="2253615"/>
          </a:xfrm>
          <a:prstGeom prst="roundRect">
            <a:avLst>
              <a:gd name="adj" fmla="val 486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0938" y="1774627"/>
            <a:ext cx="91440" cy="2253615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1165027" y="2007275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SIFT &amp; ORB Features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165027" y="2460903"/>
            <a:ext cx="3627120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Robust keypoint detection and description (Lowe, 2004; Rublee et al., 2011).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234583" y="1774627"/>
            <a:ext cx="4161115" cy="2253615"/>
          </a:xfrm>
          <a:prstGeom prst="roundRect">
            <a:avLst>
              <a:gd name="adj" fmla="val 486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1723" y="1774627"/>
            <a:ext cx="91440" cy="2253615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535811" y="2007275"/>
            <a:ext cx="3627239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FLANN/BFMatcher &amp; Lowe's Ratio Test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535811" y="2788682"/>
            <a:ext cx="3627239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and reliable correspondence matching (Muja &amp; Lowe, 2009).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9605486" y="1774627"/>
            <a:ext cx="4160996" cy="2253615"/>
          </a:xfrm>
          <a:prstGeom prst="roundRect">
            <a:avLst>
              <a:gd name="adj" fmla="val 486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82626" y="1774627"/>
            <a:ext cx="91440" cy="2253615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06714" y="2007275"/>
            <a:ext cx="2808089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RANSAC Homography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906714" y="2460903"/>
            <a:ext cx="3627120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Outlier-robust estimation of image transformations (Fischler &amp; Bolles, 1981).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863798" y="4238030"/>
            <a:ext cx="4160996" cy="2253615"/>
          </a:xfrm>
          <a:prstGeom prst="roundRect">
            <a:avLst>
              <a:gd name="adj" fmla="val 486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40938" y="4238030"/>
            <a:ext cx="91440" cy="2253615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1165027" y="4470678"/>
            <a:ext cx="3627120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Canny Edges &amp; Strip Correlation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165027" y="5252085"/>
            <a:ext cx="3627120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Structure matching along seams, particularly for low-texture content (Canny, 1986).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5234583" y="4238030"/>
            <a:ext cx="4161115" cy="2253615"/>
          </a:xfrm>
          <a:prstGeom prst="roundRect">
            <a:avLst>
              <a:gd name="adj" fmla="val 486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11723" y="4238030"/>
            <a:ext cx="91440" cy="2253615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</p:sp>
      <p:sp>
        <p:nvSpPr>
          <p:cNvPr id="21" name="Text 19"/>
          <p:cNvSpPr/>
          <p:nvPr/>
        </p:nvSpPr>
        <p:spPr>
          <a:xfrm>
            <a:off x="5535811" y="4470678"/>
            <a:ext cx="3627239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Multiresolution/Feather Blending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5535811" y="5252085"/>
            <a:ext cx="362723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composite creation (Burt &amp; Adelson, 1983).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63798" y="6727627"/>
            <a:ext cx="12902803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panoramic stitching assumes significant overlap; our task involves complementary halves with minimal overlap and arbitrary orientations, requiring a novel combination of these established methods.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336" y="616982"/>
            <a:ext cx="9399984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Model: The Reconstruction Pipeline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152" y="1626632"/>
            <a:ext cx="12952095" cy="55852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10714" y="6152687"/>
            <a:ext cx="2938383" cy="36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Match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710714" y="4859798"/>
            <a:ext cx="2938383" cy="36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Orientation &amp; Edge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710714" y="3579969"/>
            <a:ext cx="2938383" cy="36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Preprocess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710714" y="2287080"/>
            <a:ext cx="2938383" cy="36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85336" y="7464266"/>
            <a:ext cx="13059728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diagram illustrates the sequential steps taken by our system, from initial input to final reconstructed output and data persistence.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82717"/>
            <a:ext cx="5742861" cy="493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Pipeline Components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863798" y="1671280"/>
            <a:ext cx="6352699" cy="592336"/>
          </a:xfrm>
          <a:prstGeom prst="roundRect">
            <a:avLst>
              <a:gd name="adj" fmla="val 4800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92034" y="1782366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61204" y="2461022"/>
            <a:ext cx="311479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Orientation &amp; Edge Search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061204" y="2887980"/>
            <a:ext cx="5957888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Tests 4 rotations × 4 flips for each part; compares compatible edges using a combined score (cross-correlation, pixel similarity, Canny-edge similarity); selects the best configuration.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3903" y="1671280"/>
            <a:ext cx="6352699" cy="592336"/>
          </a:xfrm>
          <a:prstGeom prst="roundRect">
            <a:avLst>
              <a:gd name="adj" fmla="val 4800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42138" y="1782366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611308" y="2461022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Registration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11308" y="2887980"/>
            <a:ext cx="5957888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Prioritises SIFT, with ORB as fallback. Matches via FLANN/BF with ratio test; estimates homography with RANSAC; warps second image into the first's canvas.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63798" y="4546759"/>
            <a:ext cx="6352699" cy="592336"/>
          </a:xfrm>
          <a:prstGeom prst="roundRect">
            <a:avLst>
              <a:gd name="adj" fmla="val 4800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92034" y="4657844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061204" y="5336500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Fallback Stitching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061204" y="5763458"/>
            <a:ext cx="5957888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If feature matches are insufficient, aligns by the best edge pair, resizes along the seam direction, and feather-blends across a 50–100 px band with a non-linear alpha ramp.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3903" y="4546759"/>
            <a:ext cx="6352699" cy="592336"/>
          </a:xfrm>
          <a:prstGeom prst="roundRect">
            <a:avLst>
              <a:gd name="adj" fmla="val 4800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42138" y="4657844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611308" y="5336500"/>
            <a:ext cx="354532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Post-processing &amp; Persistence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611308" y="5763458"/>
            <a:ext cx="5957888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Removes black borders via threshold + largest contour; applies bilateral denoise and mild sharpening. Logs all data (paths, status, methods, confidence, timestamps) into SQLite.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63798" y="7130891"/>
            <a:ext cx="129028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Visualisation of the precise alignment of two torn edges during the orientation and edge search phase.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73931"/>
            <a:ext cx="6494264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Results: Visual and Quantitative Outcomes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863798" y="1775936"/>
            <a:ext cx="224540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Before &amp; After Example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206943"/>
            <a:ext cx="4066223" cy="40662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798" y="6453545"/>
            <a:ext cx="625578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Input: Two torn parts of a document, requiring reconstruction.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863798" y="6854547"/>
            <a:ext cx="625578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Output: The successfully reconstructed document, showing seamless integration.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18440" y="1775936"/>
            <a:ext cx="3500914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Quantitative Metrics (Example Data)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518440" y="2206943"/>
            <a:ext cx="6255782" cy="3571399"/>
          </a:xfrm>
          <a:prstGeom prst="roundRect">
            <a:avLst>
              <a:gd name="adj" fmla="val 18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26060" y="2214563"/>
            <a:ext cx="6240542" cy="464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686675" y="2318385"/>
            <a:ext cx="154757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Keypoints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9562624" y="2318385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1250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10810637" y="2318385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1180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12058650" y="2318385"/>
            <a:ext cx="60769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2430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2994719" y="2318385"/>
            <a:ext cx="61150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points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7526060" y="2678906"/>
            <a:ext cx="6240542" cy="7210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686675" y="2782729"/>
            <a:ext cx="154757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Good Matches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9562624" y="2782729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10810637" y="2782729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12058650" y="2782729"/>
            <a:ext cx="60769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187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12994719" y="2782729"/>
            <a:ext cx="611505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matches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7526060" y="3399949"/>
            <a:ext cx="6240542" cy="464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686675" y="3503771"/>
            <a:ext cx="154757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Inliers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9562624" y="3503771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10810637" y="3503771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12058650" y="3503771"/>
            <a:ext cx="60769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125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12994719" y="3503771"/>
            <a:ext cx="61150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points</a:t>
            </a:r>
            <a:endParaRPr lang="en-US" sz="1250" dirty="0"/>
          </a:p>
        </p:txBody>
      </p:sp>
      <p:sp>
        <p:nvSpPr>
          <p:cNvPr id="27" name="Shape 24"/>
          <p:cNvSpPr/>
          <p:nvPr/>
        </p:nvSpPr>
        <p:spPr>
          <a:xfrm>
            <a:off x="7526060" y="3864293"/>
            <a:ext cx="6240542" cy="464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7686675" y="3968115"/>
            <a:ext cx="154757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Inlier Ratio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9562624" y="3968115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</a:t>
            </a:r>
            <a:endParaRPr lang="en-US" sz="1250" dirty="0"/>
          </a:p>
        </p:txBody>
      </p:sp>
      <p:sp>
        <p:nvSpPr>
          <p:cNvPr id="30" name="Text 27"/>
          <p:cNvSpPr/>
          <p:nvPr/>
        </p:nvSpPr>
        <p:spPr>
          <a:xfrm>
            <a:off x="10810637" y="3968115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</a:t>
            </a:r>
            <a:endParaRPr lang="en-US" sz="1250" dirty="0"/>
          </a:p>
        </p:txBody>
      </p:sp>
      <p:sp>
        <p:nvSpPr>
          <p:cNvPr id="31" name="Text 28"/>
          <p:cNvSpPr/>
          <p:nvPr/>
        </p:nvSpPr>
        <p:spPr>
          <a:xfrm>
            <a:off x="12058650" y="3968115"/>
            <a:ext cx="60769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66.8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12994719" y="3968115"/>
            <a:ext cx="61150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%</a:t>
            </a:r>
            <a:endParaRPr lang="en-US" sz="1250" dirty="0"/>
          </a:p>
        </p:txBody>
      </p:sp>
      <p:sp>
        <p:nvSpPr>
          <p:cNvPr id="33" name="Shape 30"/>
          <p:cNvSpPr/>
          <p:nvPr/>
        </p:nvSpPr>
        <p:spPr>
          <a:xfrm>
            <a:off x="7526060" y="4328636"/>
            <a:ext cx="6240542" cy="721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7686675" y="4432459"/>
            <a:ext cx="1547574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 Quality (SSIM)</a:t>
            </a:r>
            <a:endParaRPr lang="en-US" sz="1250" dirty="0"/>
          </a:p>
        </p:txBody>
      </p:sp>
      <p:sp>
        <p:nvSpPr>
          <p:cNvPr id="35" name="Text 32"/>
          <p:cNvSpPr/>
          <p:nvPr/>
        </p:nvSpPr>
        <p:spPr>
          <a:xfrm>
            <a:off x="9562624" y="4432459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</a:t>
            </a:r>
            <a:endParaRPr lang="en-US" sz="1250" dirty="0"/>
          </a:p>
        </p:txBody>
      </p:sp>
      <p:sp>
        <p:nvSpPr>
          <p:cNvPr id="36" name="Text 33"/>
          <p:cNvSpPr/>
          <p:nvPr/>
        </p:nvSpPr>
        <p:spPr>
          <a:xfrm>
            <a:off x="10810637" y="4432459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</a:t>
            </a:r>
            <a:endParaRPr lang="en-US" sz="1250" dirty="0"/>
          </a:p>
        </p:txBody>
      </p:sp>
      <p:sp>
        <p:nvSpPr>
          <p:cNvPr id="37" name="Text 34"/>
          <p:cNvSpPr/>
          <p:nvPr/>
        </p:nvSpPr>
        <p:spPr>
          <a:xfrm>
            <a:off x="12058650" y="4432459"/>
            <a:ext cx="60769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0.92</a:t>
            </a:r>
            <a:endParaRPr lang="en-US" sz="1250" dirty="0"/>
          </a:p>
        </p:txBody>
      </p:sp>
      <p:sp>
        <p:nvSpPr>
          <p:cNvPr id="38" name="Text 35"/>
          <p:cNvSpPr/>
          <p:nvPr/>
        </p:nvSpPr>
        <p:spPr>
          <a:xfrm>
            <a:off x="12994719" y="4432459"/>
            <a:ext cx="61150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</a:t>
            </a:r>
            <a:endParaRPr lang="en-US" sz="1250" dirty="0"/>
          </a:p>
        </p:txBody>
      </p:sp>
      <p:sp>
        <p:nvSpPr>
          <p:cNvPr id="39" name="Shape 36"/>
          <p:cNvSpPr/>
          <p:nvPr/>
        </p:nvSpPr>
        <p:spPr>
          <a:xfrm>
            <a:off x="7526060" y="5049679"/>
            <a:ext cx="6240542" cy="7210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7686675" y="5153501"/>
            <a:ext cx="154757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Runtime</a:t>
            </a:r>
            <a:endParaRPr lang="en-US" sz="1250" dirty="0"/>
          </a:p>
        </p:txBody>
      </p:sp>
      <p:sp>
        <p:nvSpPr>
          <p:cNvPr id="41" name="Text 38"/>
          <p:cNvSpPr/>
          <p:nvPr/>
        </p:nvSpPr>
        <p:spPr>
          <a:xfrm>
            <a:off x="9562624" y="5153501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</a:t>
            </a:r>
            <a:endParaRPr lang="en-US" sz="1250" dirty="0"/>
          </a:p>
        </p:txBody>
      </p:sp>
      <p:sp>
        <p:nvSpPr>
          <p:cNvPr id="42" name="Text 39"/>
          <p:cNvSpPr/>
          <p:nvPr/>
        </p:nvSpPr>
        <p:spPr>
          <a:xfrm>
            <a:off x="10810637" y="5153501"/>
            <a:ext cx="91963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</a:t>
            </a:r>
            <a:endParaRPr lang="en-US" sz="1250" dirty="0"/>
          </a:p>
        </p:txBody>
      </p:sp>
      <p:sp>
        <p:nvSpPr>
          <p:cNvPr id="43" name="Text 40"/>
          <p:cNvSpPr/>
          <p:nvPr/>
        </p:nvSpPr>
        <p:spPr>
          <a:xfrm>
            <a:off x="12058650" y="5153501"/>
            <a:ext cx="60769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4.5</a:t>
            </a:r>
            <a:endParaRPr lang="en-US" sz="1250" dirty="0"/>
          </a:p>
        </p:txBody>
      </p:sp>
      <p:sp>
        <p:nvSpPr>
          <p:cNvPr id="44" name="Text 41"/>
          <p:cNvSpPr/>
          <p:nvPr/>
        </p:nvSpPr>
        <p:spPr>
          <a:xfrm>
            <a:off x="12994719" y="5153501"/>
            <a:ext cx="611505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seconds</a:t>
            </a:r>
            <a:endParaRPr lang="en-US" sz="1250" dirty="0"/>
          </a:p>
        </p:txBody>
      </p:sp>
      <p:sp>
        <p:nvSpPr>
          <p:cNvPr id="45" name="Text 42"/>
          <p:cNvSpPr/>
          <p:nvPr/>
        </p:nvSpPr>
        <p:spPr>
          <a:xfrm>
            <a:off x="7518440" y="5958721"/>
            <a:ext cx="6255782" cy="770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demonstrates robust performance, especially when sufficient texture allows homography estimation. Even with low-texture lined paper, the edge-based fallback ensures a minimally visible seam.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39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086338"/>
            <a:ext cx="4657844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&amp; Future Work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863798" y="4104442"/>
            <a:ext cx="4177546" cy="2848332"/>
          </a:xfrm>
          <a:prstGeom prst="roundRect">
            <a:avLst>
              <a:gd name="adj" fmla="val 3852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863798" y="4081582"/>
            <a:ext cx="4177546" cy="9144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6" name="Shape 3"/>
          <p:cNvSpPr/>
          <p:nvPr/>
        </p:nvSpPr>
        <p:spPr>
          <a:xfrm>
            <a:off x="2674858" y="3826788"/>
            <a:ext cx="555308" cy="555308"/>
          </a:xfrm>
          <a:prstGeom prst="roundRect">
            <a:avLst>
              <a:gd name="adj" fmla="val 164665"/>
            </a:avLst>
          </a:prstGeom>
          <a:solidFill>
            <a:srgbClr val="609DFF"/>
          </a:solidFill>
          <a:ln/>
        </p:spPr>
      </p:sp>
      <p:sp>
        <p:nvSpPr>
          <p:cNvPr id="7" name="Text 4"/>
          <p:cNvSpPr/>
          <p:nvPr/>
        </p:nvSpPr>
        <p:spPr>
          <a:xfrm>
            <a:off x="2841427" y="3965615"/>
            <a:ext cx="22205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71682" y="4567238"/>
            <a:ext cx="231398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Summary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71682" y="4967526"/>
            <a:ext cx="3761780" cy="1777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Developed a robust, fully automatic pipeline for torn-image reconstruction, handling rotation, inversion, and weak texture by integrating orientation-aware edge scoring, feature-based homography, and seam-aware blending.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226368" y="4104442"/>
            <a:ext cx="4177546" cy="2848332"/>
          </a:xfrm>
          <a:prstGeom prst="roundRect">
            <a:avLst>
              <a:gd name="adj" fmla="val 3852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26368" y="4081582"/>
            <a:ext cx="4177546" cy="9144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2" name="Shape 9"/>
          <p:cNvSpPr/>
          <p:nvPr/>
        </p:nvSpPr>
        <p:spPr>
          <a:xfrm>
            <a:off x="7037427" y="3826788"/>
            <a:ext cx="555308" cy="555308"/>
          </a:xfrm>
          <a:prstGeom prst="roundRect">
            <a:avLst>
              <a:gd name="adj" fmla="val 164665"/>
            </a:avLst>
          </a:prstGeom>
          <a:solidFill>
            <a:srgbClr val="609DFF"/>
          </a:solidFill>
          <a:ln/>
        </p:spPr>
      </p:sp>
      <p:sp>
        <p:nvSpPr>
          <p:cNvPr id="13" name="Text 10"/>
          <p:cNvSpPr/>
          <p:nvPr/>
        </p:nvSpPr>
        <p:spPr>
          <a:xfrm>
            <a:off x="7203996" y="3965615"/>
            <a:ext cx="22205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5434251" y="4567238"/>
            <a:ext cx="231398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5434251" y="4967526"/>
            <a:ext cx="3761780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Useful for document recovery and serves as an excellent demonstration of registration and blending techniques in digital image processing.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9588937" y="4104442"/>
            <a:ext cx="4177546" cy="2848332"/>
          </a:xfrm>
          <a:prstGeom prst="roundRect">
            <a:avLst>
              <a:gd name="adj" fmla="val 3852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9588937" y="4081582"/>
            <a:ext cx="4177546" cy="9144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8" name="Shape 15"/>
          <p:cNvSpPr/>
          <p:nvPr/>
        </p:nvSpPr>
        <p:spPr>
          <a:xfrm>
            <a:off x="11399996" y="3826788"/>
            <a:ext cx="555308" cy="555308"/>
          </a:xfrm>
          <a:prstGeom prst="roundRect">
            <a:avLst>
              <a:gd name="adj" fmla="val 164665"/>
            </a:avLst>
          </a:prstGeom>
          <a:solidFill>
            <a:srgbClr val="609DFF"/>
          </a:solidFill>
          <a:ln/>
        </p:spPr>
      </p:sp>
      <p:sp>
        <p:nvSpPr>
          <p:cNvPr id="19" name="Text 16"/>
          <p:cNvSpPr/>
          <p:nvPr/>
        </p:nvSpPr>
        <p:spPr>
          <a:xfrm>
            <a:off x="11566565" y="3965615"/>
            <a:ext cx="22205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9796820" y="4567238"/>
            <a:ext cx="2457212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9796820" y="4967526"/>
            <a:ext cx="3761780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graph-cut/Poisson seam optimisation, exposure compensation, sub-pixel tear-curve refinement, multi-piece assembly, and development of a simple GUI.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863798" y="7161014"/>
            <a:ext cx="1290280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work provides a practical solution with potential for further refinement.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2025-11-13T10:32:25Z</dcterms:created>
  <dcterms:modified xsi:type="dcterms:W3CDTF">2025-11-13T10:32:25Z</dcterms:modified>
</cp:coreProperties>
</file>